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1" r:id="rId2"/>
    <p:sldId id="374" r:id="rId3"/>
    <p:sldId id="370" r:id="rId4"/>
    <p:sldId id="384" r:id="rId5"/>
    <p:sldId id="387" r:id="rId6"/>
    <p:sldId id="371" r:id="rId7"/>
    <p:sldId id="372" r:id="rId8"/>
    <p:sldId id="375" r:id="rId9"/>
    <p:sldId id="373" r:id="rId10"/>
    <p:sldId id="379" r:id="rId11"/>
    <p:sldId id="380" r:id="rId12"/>
    <p:sldId id="377" r:id="rId13"/>
    <p:sldId id="385" r:id="rId14"/>
    <p:sldId id="310" r:id="rId15"/>
    <p:sldId id="378" r:id="rId16"/>
    <p:sldId id="346" r:id="rId17"/>
    <p:sldId id="381" r:id="rId18"/>
    <p:sldId id="383" r:id="rId19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00"/>
    <a:srgbClr val="FFFF00"/>
    <a:srgbClr val="33CC33"/>
    <a:srgbClr val="008458"/>
    <a:srgbClr val="00FF99"/>
    <a:srgbClr val="FFFF99"/>
    <a:srgbClr val="C7E3FF"/>
    <a:srgbClr val="D4FF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4885" autoAdjust="0"/>
  </p:normalViewPr>
  <p:slideViewPr>
    <p:cSldViewPr>
      <p:cViewPr varScale="1">
        <p:scale>
          <a:sx n="65" d="100"/>
          <a:sy n="65" d="100"/>
        </p:scale>
        <p:origin x="-2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94" y="-108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2703513" cy="1079500"/>
            <a:chOff x="0" y="0"/>
            <a:chExt cx="2161" cy="912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96" y="0"/>
              <a:ext cx="2065" cy="722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680" y="0"/>
                </a:cxn>
                <a:cxn ang="0">
                  <a:pos x="2064" y="336"/>
                </a:cxn>
                <a:cxn ang="0">
                  <a:pos x="144" y="720"/>
                </a:cxn>
                <a:cxn ang="0">
                  <a:pos x="0" y="576"/>
                </a:cxn>
              </a:cxnLst>
              <a:rect l="0" t="0" r="r" b="b"/>
              <a:pathLst>
                <a:path w="2065" h="721">
                  <a:moveTo>
                    <a:pt x="0" y="576"/>
                  </a:moveTo>
                  <a:lnTo>
                    <a:pt x="1680" y="0"/>
                  </a:lnTo>
                  <a:lnTo>
                    <a:pt x="2064" y="336"/>
                  </a:lnTo>
                  <a:lnTo>
                    <a:pt x="144" y="720"/>
                  </a:lnTo>
                  <a:lnTo>
                    <a:pt x="0" y="576"/>
                  </a:lnTo>
                </a:path>
              </a:pathLst>
            </a:custGeom>
            <a:solidFill>
              <a:srgbClr val="00845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 useBgFill="1">
          <p:nvSpPr>
            <p:cNvPr id="4100" name="Rectangle 4"/>
            <p:cNvSpPr>
              <a:spLocks noChangeArrowheads="1"/>
            </p:cNvSpPr>
            <p:nvPr/>
          </p:nvSpPr>
          <p:spPr bwMode="auto">
            <a:xfrm rot="19140000">
              <a:off x="719" y="288"/>
              <a:ext cx="94" cy="62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 useBgFill="1">
          <p:nvSpPr>
            <p:cNvPr id="4101" name="Rectangle 5"/>
            <p:cNvSpPr>
              <a:spLocks noChangeArrowheads="1"/>
            </p:cNvSpPr>
            <p:nvPr/>
          </p:nvSpPr>
          <p:spPr bwMode="auto">
            <a:xfrm rot="19140000">
              <a:off x="1200" y="97"/>
              <a:ext cx="95" cy="62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auto">
            <a:xfrm>
              <a:off x="0" y="192"/>
              <a:ext cx="192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3200" b="1" dirty="0" err="1">
                  <a:latin typeface="Arial MT Black" pitchFamily="34" charset="0"/>
                </a:rPr>
                <a:t>GreenTech</a:t>
              </a:r>
              <a:endParaRPr lang="en-US" sz="2000" dirty="0">
                <a:solidFill>
                  <a:schemeClr val="bg2"/>
                </a:solidFill>
                <a:latin typeface="Arial MT Black" pitchFamily="34" charset="0"/>
              </a:endParaRP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chemeClr val="bg2"/>
                  </a:solidFill>
                  <a:latin typeface="Arial MT Black" pitchFamily="34" charset="0"/>
                </a:rPr>
                <a:t>  </a:t>
              </a:r>
              <a:r>
                <a:rPr lang="en-US" sz="1600" dirty="0">
                  <a:latin typeface="Arial MT Black" pitchFamily="34" charset="0"/>
                </a:rPr>
                <a:t>Energy Services</a:t>
              </a:r>
            </a:p>
          </p:txBody>
        </p:sp>
      </p:grp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321050" y="8990013"/>
            <a:ext cx="385763" cy="246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473" tIns="46237" rIns="92473" bIns="46237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8AE40DBE-782B-4E04-8CD1-A58F9A29BEA8}" type="slidenum">
              <a:rPr lang="en-US" sz="1000"/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8990013"/>
            <a:ext cx="1698625" cy="246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473" tIns="46237" rIns="92473" bIns="46237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D7A5DCEA-F2CF-409A-85BA-D7AFEEC0ED64}" type="datetime5">
              <a:rPr lang="en-US" sz="1000"/>
              <a:pPr eaLnBrk="0" hangingPunct="0">
                <a:spcBef>
                  <a:spcPct val="50000"/>
                </a:spcBef>
                <a:defRPr/>
              </a:pPr>
              <a:t>22-Sep-11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5" tIns="0" rIns="19265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5" tIns="0" rIns="19265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700088"/>
            <a:ext cx="4600575" cy="3449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5" tIns="46558" rIns="93115" bIns="465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5" tIns="0" rIns="19265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5" tIns="0" rIns="1926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B86DABED-11B2-4391-9967-75E2452CB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153988" y="1588"/>
            <a:ext cx="2162175" cy="846137"/>
            <a:chOff x="0" y="0"/>
            <a:chExt cx="2161" cy="912"/>
          </a:xfrm>
        </p:grpSpPr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97" y="0"/>
              <a:ext cx="2064" cy="72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680" y="0"/>
                </a:cxn>
                <a:cxn ang="0">
                  <a:pos x="2064" y="336"/>
                </a:cxn>
                <a:cxn ang="0">
                  <a:pos x="144" y="720"/>
                </a:cxn>
                <a:cxn ang="0">
                  <a:pos x="0" y="576"/>
                </a:cxn>
              </a:cxnLst>
              <a:rect l="0" t="0" r="r" b="b"/>
              <a:pathLst>
                <a:path w="2065" h="721">
                  <a:moveTo>
                    <a:pt x="0" y="576"/>
                  </a:moveTo>
                  <a:lnTo>
                    <a:pt x="1680" y="0"/>
                  </a:lnTo>
                  <a:lnTo>
                    <a:pt x="2064" y="336"/>
                  </a:lnTo>
                  <a:lnTo>
                    <a:pt x="144" y="720"/>
                  </a:lnTo>
                  <a:lnTo>
                    <a:pt x="0" y="576"/>
                  </a:lnTo>
                </a:path>
              </a:pathLst>
            </a:custGeom>
            <a:solidFill>
              <a:srgbClr val="00845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 useBgFill="1">
          <p:nvSpPr>
            <p:cNvPr id="2058" name="Rectangle 10"/>
            <p:cNvSpPr>
              <a:spLocks noChangeArrowheads="1"/>
            </p:cNvSpPr>
            <p:nvPr/>
          </p:nvSpPr>
          <p:spPr bwMode="auto">
            <a:xfrm rot="19140000">
              <a:off x="720" y="287"/>
              <a:ext cx="95" cy="62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 useBgFill="1">
          <p:nvSpPr>
            <p:cNvPr id="2059" name="Rectangle 11"/>
            <p:cNvSpPr>
              <a:spLocks noChangeArrowheads="1"/>
            </p:cNvSpPr>
            <p:nvPr/>
          </p:nvSpPr>
          <p:spPr bwMode="auto">
            <a:xfrm rot="19140000">
              <a:off x="1199" y="98"/>
              <a:ext cx="95" cy="62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60" name="Rectangle 12"/>
            <p:cNvSpPr>
              <a:spLocks noChangeArrowheads="1"/>
            </p:cNvSpPr>
            <p:nvPr userDrawn="1"/>
          </p:nvSpPr>
          <p:spPr bwMode="auto">
            <a:xfrm>
              <a:off x="0" y="192"/>
              <a:ext cx="1920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b="1" dirty="0" err="1">
                  <a:latin typeface="Arial MT Black" pitchFamily="34" charset="0"/>
                </a:rPr>
                <a:t>GreenTech</a:t>
              </a:r>
              <a:endParaRPr lang="en-US" sz="1600" dirty="0">
                <a:solidFill>
                  <a:schemeClr val="bg2"/>
                </a:solidFill>
                <a:latin typeface="Arial MT Black" pitchFamily="34" charset="0"/>
              </a:endParaRP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bg2"/>
                  </a:solidFill>
                  <a:latin typeface="Arial MT Black" pitchFamily="34" charset="0"/>
                </a:rPr>
                <a:t>  </a:t>
              </a:r>
              <a:r>
                <a:rPr lang="en-US" sz="1200" dirty="0">
                  <a:latin typeface="Arial MT Black" pitchFamily="34" charset="0"/>
                </a:rPr>
                <a:t>Energy Services</a:t>
              </a:r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475038" y="8913813"/>
            <a:ext cx="385762" cy="247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473" tIns="46237" rIns="92473" bIns="46237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1FBBE113-DAEB-4A80-8069-A9913A6B03C8}" type="slidenum">
              <a:rPr lang="en-US" sz="1000"/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53988" y="8913813"/>
            <a:ext cx="1698625" cy="247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473" tIns="46237" rIns="92473" bIns="46237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70FC3791-236C-45EC-BAD7-3F908388E34D}" type="datetime5">
              <a:rPr lang="en-US" sz="1000"/>
              <a:pPr eaLnBrk="0" hangingPunct="0">
                <a:spcBef>
                  <a:spcPct val="50000"/>
                </a:spcBef>
                <a:defRPr/>
              </a:pPr>
              <a:t>22-Sep-11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DABED-11B2-4391-9967-75E2452CB7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17B54-A8F7-434B-A14C-93B8D2FBF6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6BB4C-E96F-4BB9-90D3-41FB962085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6BB4C-E96F-4BB9-90D3-41FB962085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DABED-11B2-4391-9967-75E2452CB7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6BB4C-E96F-4BB9-90D3-41FB962085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DABED-11B2-4391-9967-75E2452CB7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DABED-11B2-4391-9967-75E2452CB7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DABED-11B2-4391-9967-75E2452CB7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2DDA-7EC6-45CC-9A62-C7DF7E43C3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DABED-11B2-4391-9967-75E2452CB7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DABED-11B2-4391-9967-75E2452CB7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2DDA-7EC6-45CC-9A62-C7DF7E43C3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2DDA-7EC6-45CC-9A62-C7DF7E43C3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2DDA-7EC6-45CC-9A62-C7DF7E43C3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2DDA-7EC6-45CC-9A62-C7DF7E43C3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17B54-A8F7-434B-A14C-93B8D2FBF6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www.greentechenergy.com/graphics/gte-logo.gif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 userDrawn="1"/>
        </p:nvGrpSpPr>
        <p:grpSpPr bwMode="auto">
          <a:xfrm>
            <a:off x="609600" y="990600"/>
            <a:ext cx="8229600" cy="6042025"/>
            <a:chOff x="384" y="624"/>
            <a:chExt cx="5184" cy="3806"/>
          </a:xfrm>
        </p:grpSpPr>
        <p:sp>
          <p:nvSpPr>
            <p:cNvPr id="5" name="Freeform 26"/>
            <p:cNvSpPr>
              <a:spLocks/>
            </p:cNvSpPr>
            <p:nvPr userDrawn="1"/>
          </p:nvSpPr>
          <p:spPr bwMode="auto">
            <a:xfrm>
              <a:off x="384" y="624"/>
              <a:ext cx="5184" cy="307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680" y="0"/>
                </a:cxn>
                <a:cxn ang="0">
                  <a:pos x="2064" y="336"/>
                </a:cxn>
                <a:cxn ang="0">
                  <a:pos x="144" y="720"/>
                </a:cxn>
                <a:cxn ang="0">
                  <a:pos x="0" y="576"/>
                </a:cxn>
              </a:cxnLst>
              <a:rect l="0" t="0" r="r" b="b"/>
              <a:pathLst>
                <a:path w="2065" h="721">
                  <a:moveTo>
                    <a:pt x="0" y="576"/>
                  </a:moveTo>
                  <a:lnTo>
                    <a:pt x="1680" y="0"/>
                  </a:lnTo>
                  <a:lnTo>
                    <a:pt x="2064" y="336"/>
                  </a:lnTo>
                  <a:lnTo>
                    <a:pt x="144" y="720"/>
                  </a:lnTo>
                  <a:lnTo>
                    <a:pt x="0" y="576"/>
                  </a:lnTo>
                </a:path>
              </a:pathLst>
            </a:custGeom>
            <a:gradFill rotWithShape="1">
              <a:gsLst>
                <a:gs pos="0">
                  <a:srgbClr val="008458">
                    <a:alpha val="28000"/>
                  </a:srgbClr>
                </a:gs>
                <a:gs pos="100000">
                  <a:srgbClr val="008458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 useBgFill="1">
          <p:nvSpPr>
            <p:cNvPr id="6" name="Rectangle 27"/>
            <p:cNvSpPr>
              <a:spLocks noChangeArrowheads="1"/>
            </p:cNvSpPr>
            <p:nvPr userDrawn="1"/>
          </p:nvSpPr>
          <p:spPr bwMode="auto">
            <a:xfrm rot="19140000">
              <a:off x="2017" y="1767"/>
              <a:ext cx="241" cy="266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 useBgFill="1">
          <p:nvSpPr>
            <p:cNvPr id="7" name="Rectangle 28"/>
            <p:cNvSpPr>
              <a:spLocks noChangeArrowheads="1"/>
            </p:cNvSpPr>
            <p:nvPr userDrawn="1"/>
          </p:nvSpPr>
          <p:spPr bwMode="auto">
            <a:xfrm rot="19140000">
              <a:off x="3222" y="948"/>
              <a:ext cx="241" cy="266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8" name="Picture 11" descr="http://www.greentechenergy.com/graphics/gte-logo.gif"/>
          <p:cNvPicPr>
            <a:picLocks noChangeAspect="1" noChangeArrowheads="1"/>
          </p:cNvPicPr>
          <p:nvPr userDrawn="1"/>
        </p:nvPicPr>
        <p:blipFill>
          <a:blip r:embed="rId2" r:link="rId3" cstate="print">
            <a:lum bright="-16000"/>
          </a:blip>
          <a:srcRect/>
          <a:stretch>
            <a:fillRect/>
          </a:stretch>
        </p:blipFill>
        <p:spPr bwMode="auto">
          <a:xfrm>
            <a:off x="0" y="0"/>
            <a:ext cx="2047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25146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51054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Customer Name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BE744125-3D2A-4058-8BDD-3B1B4659CF5E}" type="datetime4">
              <a:rPr lang="en-US"/>
              <a:pPr>
                <a:defRPr/>
              </a:pPr>
              <a:t>September 22, 2011</a:t>
            </a:fld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CCB151E0-94BC-4722-B03C-F11A0E39C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838200"/>
            <a:ext cx="2152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055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10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10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838200"/>
            <a:ext cx="8610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1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3C49-24CE-4653-9470-AEDF1CF99D93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60DD-17D0-45F7-8689-B09DC8158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http://www.greentechenergy.com/graphics/gte-logo.gif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Freeform 17"/>
          <p:cNvSpPr>
            <a:spLocks/>
          </p:cNvSpPr>
          <p:nvPr userDrawn="1"/>
        </p:nvSpPr>
        <p:spPr bwMode="auto">
          <a:xfrm>
            <a:off x="609600" y="990600"/>
            <a:ext cx="8229600" cy="488315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1680" y="0"/>
              </a:cxn>
              <a:cxn ang="0">
                <a:pos x="2064" y="336"/>
              </a:cxn>
              <a:cxn ang="0">
                <a:pos x="144" y="720"/>
              </a:cxn>
              <a:cxn ang="0">
                <a:pos x="0" y="576"/>
              </a:cxn>
            </a:cxnLst>
            <a:rect l="0" t="0" r="r" b="b"/>
            <a:pathLst>
              <a:path w="2065" h="721">
                <a:moveTo>
                  <a:pt x="0" y="576"/>
                </a:moveTo>
                <a:lnTo>
                  <a:pt x="1680" y="0"/>
                </a:lnTo>
                <a:lnTo>
                  <a:pt x="2064" y="336"/>
                </a:lnTo>
                <a:lnTo>
                  <a:pt x="144" y="720"/>
                </a:lnTo>
                <a:lnTo>
                  <a:pt x="0" y="576"/>
                </a:lnTo>
              </a:path>
            </a:pathLst>
          </a:custGeom>
          <a:gradFill rotWithShape="1">
            <a:gsLst>
              <a:gs pos="0">
                <a:srgbClr val="008458">
                  <a:alpha val="28000"/>
                </a:srgbClr>
              </a:gs>
              <a:gs pos="100000">
                <a:srgbClr val="008458">
                  <a:gamma/>
                  <a:shade val="46275"/>
                  <a:invGamma/>
                </a:srgbClr>
              </a:gs>
            </a:gsLst>
            <a:lin ang="189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 useBgFill="1">
        <p:nvSpPr>
          <p:cNvPr id="1044" name="Rectangle 20"/>
          <p:cNvSpPr>
            <a:spLocks noChangeArrowheads="1"/>
          </p:cNvSpPr>
          <p:nvPr userDrawn="1"/>
        </p:nvSpPr>
        <p:spPr bwMode="auto">
          <a:xfrm rot="19140000">
            <a:off x="3201988" y="2805113"/>
            <a:ext cx="382587" cy="422751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 useBgFill="1">
        <p:nvSpPr>
          <p:cNvPr id="1045" name="Rectangle 21"/>
          <p:cNvSpPr>
            <a:spLocks noChangeArrowheads="1"/>
          </p:cNvSpPr>
          <p:nvPr userDrawn="1"/>
        </p:nvSpPr>
        <p:spPr bwMode="auto">
          <a:xfrm rot="19140000">
            <a:off x="5114925" y="1504950"/>
            <a:ext cx="382588" cy="42291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auto">
          <a:xfrm>
            <a:off x="4419600" y="6613525"/>
            <a:ext cx="5334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107DEAE5-D10A-41A9-952B-C73C59AEEED4}" type="slidenum">
              <a:rPr lang="en-US" sz="1000"/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0" y="6613525"/>
            <a:ext cx="152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1DF5E27E-B0E8-44DD-802B-87AD78F8F9E6}" type="datetime3">
              <a:rPr lang="en-US" sz="1000"/>
              <a:pPr eaLnBrk="0" hangingPunct="0">
                <a:spcBef>
                  <a:spcPct val="50000"/>
                </a:spcBef>
                <a:defRPr/>
              </a:pPr>
              <a:t>22 September 2011</a:t>
            </a:fld>
            <a:endParaRPr lang="en-US" sz="1000"/>
          </a:p>
        </p:txBody>
      </p:sp>
      <p:pic>
        <p:nvPicPr>
          <p:cNvPr id="2057" name="Picture 9" descr="http://www.greentechenergy.com/graphics/gte-logo.gif"/>
          <p:cNvPicPr>
            <a:picLocks noChangeAspect="1" noChangeArrowheads="1"/>
          </p:cNvPicPr>
          <p:nvPr userDrawn="1"/>
        </p:nvPicPr>
        <p:blipFill>
          <a:blip r:embed="rId18" r:link="rId19" cstate="print">
            <a:lum bright="-16000"/>
          </a:blip>
          <a:srcRect/>
          <a:stretch>
            <a:fillRect/>
          </a:stretch>
        </p:blipFill>
        <p:spPr bwMode="auto">
          <a:xfrm>
            <a:off x="0" y="0"/>
            <a:ext cx="1752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5" r:id="rId16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320800" indent="-350838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65000"/>
        <a:buFont typeface="Monotype Sorts"/>
        <a:buChar char="l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Energy Efficiency </a:t>
            </a:r>
            <a:r>
              <a:rPr lang="en-US" sz="4000" dirty="0" smtClean="0"/>
              <a:t>Solutions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1981200"/>
            <a:ext cx="2667000" cy="6096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sz="3600" b="1" dirty="0" smtClean="0"/>
              <a:t>     </a:t>
            </a:r>
          </a:p>
        </p:txBody>
      </p:sp>
      <p:pic>
        <p:nvPicPr>
          <p:cNvPr id="12" name="Picture 11" descr="LebanonStaplesWarehous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133600"/>
            <a:ext cx="5105400" cy="38290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8382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chemeClr val="tx1"/>
                </a:solidFill>
              </a:rPr>
              <a:t>UPGRADE </a:t>
            </a:r>
            <a:r>
              <a:rPr lang="en-US" sz="4800" dirty="0" smtClean="0">
                <a:solidFill>
                  <a:schemeClr val="tx1"/>
                </a:solidFill>
              </a:rPr>
              <a:t>STRATEGIES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057400"/>
            <a:ext cx="7772400" cy="4419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Eliminate all T12 &amp; other obsolete technology</a:t>
            </a:r>
          </a:p>
          <a:p>
            <a:pPr lvl="1"/>
            <a:r>
              <a:rPr lang="en-US" dirty="0" smtClean="0"/>
              <a:t>Retrofit </a:t>
            </a:r>
          </a:p>
          <a:p>
            <a:pPr lvl="1"/>
            <a:r>
              <a:rPr lang="en-US" dirty="0" smtClean="0"/>
              <a:t>New Fixture </a:t>
            </a:r>
          </a:p>
          <a:p>
            <a:pPr lvl="1"/>
            <a:r>
              <a:rPr lang="en-US" dirty="0" smtClean="0"/>
              <a:t>Total Redesign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Controls, Occupancy Sensors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New Technology (LED exit signs, Par lighting, Induction)</a:t>
            </a:r>
          </a:p>
          <a:p>
            <a:endParaRPr lang="en-US" dirty="0" smtClean="0"/>
          </a:p>
        </p:txBody>
      </p:sp>
      <p:pic>
        <p:nvPicPr>
          <p:cNvPr id="9220" name="Picture 6" descr="screw in flourescent with frame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2738438" cy="1828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LIGHTING CONTROL OPTIONS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Fixture Sensor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Room Sensor-Dual Technology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Building Automation with Lighting Option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Time Clock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Photo Cell</a:t>
            </a:r>
          </a:p>
          <a:p>
            <a:endParaRPr lang="en-US" sz="2800" dirty="0" smtClean="0"/>
          </a:p>
        </p:txBody>
      </p:sp>
      <p:pic>
        <p:nvPicPr>
          <p:cNvPr id="10244" name="Picture 4" descr="occupancy sensor fra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2057400"/>
            <a:ext cx="2573338" cy="3810000"/>
          </a:xfrm>
          <a:ln>
            <a:solidFill>
              <a:schemeClr val="hlink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Turnkey Approach </a:t>
            </a:r>
            <a:endParaRPr lang="en-US" dirty="0"/>
          </a:p>
        </p:txBody>
      </p:sp>
      <p:pic>
        <p:nvPicPr>
          <p:cNvPr id="5126" name="Picture 4" descr="http://lh6.ggpht.com/_tTgnr0DXvTU/SYireBMlFEI/AAAAAAAAES8/XXKmLiHD1A8/DSC044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4114800"/>
            <a:ext cx="3149600" cy="2362200"/>
          </a:xfrm>
          <a:noFill/>
        </p:spPr>
      </p:pic>
      <p:sp>
        <p:nvSpPr>
          <p:cNvPr id="5121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914400" y="1600200"/>
            <a:ext cx="7467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Audit &amp; Design</a:t>
            </a:r>
          </a:p>
          <a:p>
            <a:pPr marL="512763" lvl="1" indent="0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Room by room survey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2763" lvl="1" indent="0">
              <a:spcBef>
                <a:spcPct val="0"/>
              </a:spcBef>
              <a:buClr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Study of utility bills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2763" lvl="1" indent="0">
              <a:spcBef>
                <a:spcPct val="0"/>
              </a:spcBef>
              <a:buClr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Analysis of operating schedule and environment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2763" lvl="1" indent="0">
              <a:spcBef>
                <a:spcPct val="0"/>
              </a:spcBef>
              <a:buClr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Light meter readings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2763" lvl="1" indent="0">
              <a:spcBef>
                <a:spcPct val="0"/>
              </a:spcBef>
              <a:buClr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ROI calculation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304800"/>
            <a:ext cx="4800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Turnkey Approach </a:t>
            </a:r>
            <a:endParaRPr lang="en-US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81000" y="1537156"/>
            <a:ext cx="7467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Installation &amp; Beyond</a:t>
            </a:r>
          </a:p>
          <a:p>
            <a:pPr marL="512763" lvl="1" indent="0">
              <a:spcBef>
                <a:spcPct val="0"/>
              </a:spcBef>
              <a:buClrTx/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Materials procurement</a:t>
            </a:r>
          </a:p>
          <a:p>
            <a:pPr marL="512763" lvl="1" indent="0">
              <a:spcBef>
                <a:spcPct val="0"/>
              </a:spcBef>
              <a:buClrTx/>
              <a:buFontTx/>
              <a:buChar char="•"/>
            </a:pPr>
            <a:r>
              <a:rPr lang="en-US" dirty="0" smtClean="0">
                <a:latin typeface="Arial" pitchFamily="34" charset="0"/>
              </a:rPr>
              <a:t>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roject scheduling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&amp; management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2763" lvl="1" indent="0">
              <a:spcBef>
                <a:spcPct val="0"/>
              </a:spcBef>
              <a:buClrTx/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Monitoring savings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2763" lvl="1" indent="0">
              <a:spcBef>
                <a:spcPct val="0"/>
              </a:spcBef>
              <a:buClrTx/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Lamp recycling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2763" lvl="1" indent="0">
              <a:spcBef>
                <a:spcPct val="0"/>
              </a:spcBef>
              <a:buClrTx/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Manufacturer’s warranties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2763" lvl="1" indent="0">
              <a:spcBef>
                <a:spcPct val="0"/>
              </a:spcBef>
              <a:buClrTx/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EPACT tax deduction/rebates </a:t>
            </a:r>
          </a:p>
          <a:p>
            <a:pPr marL="512763" lvl="1" indent="0">
              <a:spcBef>
                <a:spcPct val="0"/>
              </a:spcBef>
              <a:buClrTx/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Market support – case studies to document savings, 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news releases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Technical Benefits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Improved Lighting</a:t>
            </a:r>
          </a:p>
          <a:p>
            <a:pPr lvl="1"/>
            <a:r>
              <a:rPr lang="en-US" smtClean="0"/>
              <a:t>Increased light levels</a:t>
            </a:r>
          </a:p>
          <a:p>
            <a:pPr lvl="1"/>
            <a:r>
              <a:rPr lang="en-US" smtClean="0"/>
              <a:t>Increased lumen maintenance</a:t>
            </a:r>
          </a:p>
          <a:p>
            <a:pPr lvl="1"/>
            <a:r>
              <a:rPr lang="en-US" smtClean="0"/>
              <a:t>Reduced eye fatigue</a:t>
            </a:r>
          </a:p>
          <a:p>
            <a:pPr lvl="1"/>
            <a:r>
              <a:rPr lang="en-US" smtClean="0"/>
              <a:t>Improved visual environment (CRI)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Benefits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Payback Driven Project </a:t>
            </a:r>
          </a:p>
          <a:p>
            <a:pPr lvl="1"/>
            <a:r>
              <a:rPr lang="en-US" dirty="0" smtClean="0"/>
              <a:t>Energy consumption reduced </a:t>
            </a:r>
          </a:p>
          <a:p>
            <a:pPr lvl="1"/>
            <a:r>
              <a:rPr lang="en-US" dirty="0" smtClean="0"/>
              <a:t>Maintenance costs reduced </a:t>
            </a:r>
          </a:p>
          <a:p>
            <a:pPr lvl="1"/>
            <a:r>
              <a:rPr lang="en-US" dirty="0" smtClean="0"/>
              <a:t>Recycling costs reduced </a:t>
            </a:r>
          </a:p>
          <a:p>
            <a:pPr lvl="1"/>
            <a:r>
              <a:rPr lang="en-US" dirty="0" smtClean="0"/>
              <a:t>Government and utility $$ incentives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14" name="Group 54"/>
          <p:cNvGraphicFramePr>
            <a:graphicFrameLocks noGrp="1"/>
          </p:cNvGraphicFramePr>
          <p:nvPr>
            <p:ph sz="half" idx="1"/>
          </p:nvPr>
        </p:nvGraphicFramePr>
        <p:xfrm>
          <a:off x="609600" y="3810000"/>
          <a:ext cx="4167188" cy="2438404"/>
        </p:xfrm>
        <a:graphic>
          <a:graphicData uri="http://schemas.openxmlformats.org/drawingml/2006/table">
            <a:tbl>
              <a:tblPr/>
              <a:tblGrid>
                <a:gridCol w="2776538"/>
                <a:gridCol w="1390650"/>
              </a:tblGrid>
              <a:tr h="33813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THE SAVINGS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 Program Costs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lang="en-US" sz="10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$184,052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 Payback Period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1.5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KW Saved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KWH Saved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901,086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Energy Savings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$94,614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Operational Savings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$ 5,522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 Savings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$100,136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617" name="Group 57"/>
          <p:cNvGraphicFramePr>
            <a:graphicFrameLocks noGrp="1"/>
          </p:cNvGraphicFramePr>
          <p:nvPr>
            <p:ph sz="quarter" idx="2"/>
          </p:nvPr>
        </p:nvGraphicFramePr>
        <p:xfrm>
          <a:off x="1066800" y="1600200"/>
          <a:ext cx="3276600" cy="1984375"/>
        </p:xfrm>
        <a:graphic>
          <a:graphicData uri="http://schemas.openxmlformats.org/drawingml/2006/table">
            <a:tbl>
              <a:tblPr/>
              <a:tblGrid>
                <a:gridCol w="2281238"/>
                <a:gridCol w="995362"/>
              </a:tblGrid>
              <a:tr h="4572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ENVIRONMENTAL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Reduction in Carbon Dioxide (pounds)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1,351,629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Reduction in Sulfur Dioxide (grams)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5,046,081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Reduction in Nitrogen Oxide (grams)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2,252,715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21550" name="Picture 47" descr="Levittown Post Photos 003_edit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3124200"/>
            <a:ext cx="3581400" cy="3200400"/>
          </a:xfrm>
        </p:spPr>
      </p:pic>
      <p:sp>
        <p:nvSpPr>
          <p:cNvPr id="7" name="Rectangle 6"/>
          <p:cNvSpPr/>
          <p:nvPr/>
        </p:nvSpPr>
        <p:spPr>
          <a:xfrm>
            <a:off x="2133600" y="457200"/>
            <a:ext cx="509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</a:rPr>
              <a:t>200,000-Sq-Ft Distribution Center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anover YOY1"/>
          <p:cNvPicPr>
            <a:picLocks noChangeAspect="1" noChangeArrowheads="1"/>
          </p:cNvPicPr>
          <p:nvPr/>
        </p:nvPicPr>
        <p:blipFill>
          <a:blip r:embed="rId3" cstate="print"/>
          <a:srcRect t="21127"/>
          <a:stretch>
            <a:fillRect/>
          </a:stretch>
        </p:blipFill>
        <p:spPr bwMode="auto">
          <a:xfrm>
            <a:off x="609600" y="2057400"/>
            <a:ext cx="792744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01641" y="914400"/>
            <a:ext cx="5728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Electric Usage Report</a:t>
            </a:r>
          </a:p>
          <a:p>
            <a:pPr algn="ctr"/>
            <a:r>
              <a:rPr lang="en-US" b="1" dirty="0" smtClean="0">
                <a:latin typeface="+mj-lt"/>
              </a:rPr>
              <a:t>Year-over year usage/day comparison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1905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 cstate="print"/>
          <a:srcRect l="15385" t="7692" r="11538" b="23077"/>
          <a:stretch>
            <a:fillRect/>
          </a:stretch>
        </p:blipFill>
        <p:spPr bwMode="auto">
          <a:xfrm>
            <a:off x="4572000" y="51816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572000"/>
            <a:ext cx="278674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562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5410200"/>
            <a:ext cx="132595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81800" cy="762000"/>
          </a:xfrm>
        </p:spPr>
        <p:txBody>
          <a:bodyPr/>
          <a:lstStyle/>
          <a:p>
            <a:r>
              <a:rPr lang="en-US" dirty="0" smtClean="0"/>
              <a:t>Fortune 100s </a:t>
            </a:r>
            <a:br>
              <a:rPr lang="en-US" dirty="0" smtClean="0"/>
            </a:br>
            <a:r>
              <a:rPr lang="en-US" dirty="0" smtClean="0"/>
              <a:t>Choose </a:t>
            </a:r>
            <a:r>
              <a:rPr lang="en-US" dirty="0" err="1" smtClean="0"/>
              <a:t>GreenTech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8763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8975" lvl="1" indent="-287338">
              <a:buFont typeface="Arial" pitchFamily="34" charset="0"/>
              <a:buChar char="•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CLEP certified team = quality design, maximum savings</a:t>
            </a:r>
          </a:p>
          <a:p>
            <a:pPr marL="688975" lvl="1" indent="-287338">
              <a:buFont typeface="Arial" pitchFamily="34" charset="0"/>
              <a:buChar char="•"/>
              <a:defRPr/>
            </a:pPr>
            <a:endParaRPr lang="en-US" sz="2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88975" lvl="1" indent="-287338">
              <a:buFont typeface="Arial" pitchFamily="34" charset="0"/>
              <a:buChar char="•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OSHA certified installers =  safety EMR rating of &gt;1.0</a:t>
            </a:r>
          </a:p>
          <a:p>
            <a:pPr marL="688975" lvl="1" indent="-287338">
              <a:buFont typeface="Arial" pitchFamily="34" charset="0"/>
              <a:buChar char="•"/>
              <a:defRPr/>
            </a:pPr>
            <a:endParaRPr lang="en-US" sz="2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88975" lvl="1" indent="-287338">
              <a:buFont typeface="Arial" pitchFamily="34" charset="0"/>
              <a:buChar char="•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5,000 plus buildings retrofitted = $ 8,000,000 + in savings</a:t>
            </a:r>
          </a:p>
          <a:p>
            <a:pPr marL="688975" lvl="1" indent="-287338">
              <a:buFont typeface="Arial" pitchFamily="34" charset="0"/>
              <a:buChar char="•"/>
              <a:defRPr/>
            </a:pPr>
            <a:endParaRPr lang="en-US" sz="2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88975" lvl="1" indent="-287338">
              <a:buFont typeface="Arial" pitchFamily="34" charset="0"/>
              <a:buChar char="•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$20,000,000 in bonding due to a perfect record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3292" t="14159" r="4527" b="15044"/>
          <a:stretch>
            <a:fillRect/>
          </a:stretch>
        </p:blipFill>
        <p:spPr bwMode="auto">
          <a:xfrm>
            <a:off x="3200400" y="42672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rrowheads="1"/>
          </p:cNvPicPr>
          <p:nvPr/>
        </p:nvPicPr>
        <p:blipFill>
          <a:blip r:embed="rId2" cstate="print"/>
          <a:srcRect l="17749" t="22220" r="15680" b="8470"/>
          <a:stretch>
            <a:fillRect/>
          </a:stretch>
        </p:blipFill>
        <p:spPr bwMode="auto">
          <a:xfrm>
            <a:off x="2895600" y="20574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14400"/>
            <a:ext cx="8610600" cy="1143000"/>
          </a:xfrm>
          <a:noFill/>
        </p:spPr>
        <p:txBody>
          <a:bodyPr/>
          <a:lstStyle/>
          <a:p>
            <a:r>
              <a:rPr lang="en-US" sz="3200" dirty="0" smtClean="0">
                <a:effectLst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/>
              </a:rPr>
              <a:t>GreenTech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 Energy Services -</a:t>
            </a:r>
            <a:br>
              <a:rPr lang="en-US" sz="4000" dirty="0" smtClean="0">
                <a:solidFill>
                  <a:schemeClr val="tx1"/>
                </a:solidFill>
                <a:effectLst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</a:rPr>
              <a:t>Who We Are</a:t>
            </a:r>
          </a:p>
        </p:txBody>
      </p:sp>
      <p:pic>
        <p:nvPicPr>
          <p:cNvPr id="76804" name="Picture 4"/>
          <p:cNvPicPr>
            <a:picLocks noChangeArrowheads="1"/>
          </p:cNvPicPr>
          <p:nvPr/>
        </p:nvPicPr>
        <p:blipFill>
          <a:blip r:embed="rId3" cstate="print"/>
          <a:srcRect l="15680" t="22220" r="17749" b="8470"/>
          <a:stretch>
            <a:fillRect/>
          </a:stretch>
        </p:blipFill>
        <p:spPr bwMode="auto">
          <a:xfrm>
            <a:off x="2971800" y="2286000"/>
            <a:ext cx="3122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4876800"/>
            <a:ext cx="8610600" cy="1143000"/>
            <a:chOff x="192" y="3072"/>
            <a:chExt cx="5424" cy="720"/>
          </a:xfrm>
        </p:grpSpPr>
        <p:sp>
          <p:nvSpPr>
            <p:cNvPr id="76806" name="AutoShape 6"/>
            <p:cNvSpPr>
              <a:spLocks noChangeArrowheads="1"/>
            </p:cNvSpPr>
            <p:nvPr/>
          </p:nvSpPr>
          <p:spPr bwMode="auto">
            <a:xfrm>
              <a:off x="192" y="3072"/>
              <a:ext cx="5424" cy="720"/>
            </a:xfrm>
            <a:prstGeom prst="chevron">
              <a:avLst>
                <a:gd name="adj" fmla="val 56256"/>
              </a:avLst>
            </a:prstGeom>
            <a:solidFill>
              <a:srgbClr val="00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576" y="3432"/>
              <a:ext cx="5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1632" y="3081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3552" y="3081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32" y="3120"/>
              <a:ext cx="4848" cy="5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 i="1">
                  <a:solidFill>
                    <a:srgbClr val="FFFF00"/>
                  </a:solidFill>
                  <a:latin typeface="Arial" pitchFamily="34" charset="0"/>
                </a:rPr>
                <a:t>Design		Engineer		Install</a:t>
              </a:r>
            </a:p>
            <a:p>
              <a:pPr algn="ctr" eaLnBrk="0" hangingPunct="0"/>
              <a:r>
                <a:rPr lang="en-US" sz="2800" b="1" i="1">
                  <a:solidFill>
                    <a:srgbClr val="FFFF00"/>
                  </a:solidFill>
                  <a:latin typeface="Arial" pitchFamily="34" charset="0"/>
                </a:rPr>
                <a:t>  Project Manage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89038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</a:rPr>
              <a:t>Why Upgrade?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11200" dirty="0" smtClean="0"/>
              <a:t>Metal halide high bay is 70-75% efficient, most T5 HO and T8 fixtures’ efficiency ratings are above 90%.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11200" dirty="0" smtClean="0"/>
              <a:t>Using less energy cuts utility bills.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 t="14635" r="467" b="4878"/>
          <a:stretch>
            <a:fillRect/>
          </a:stretch>
        </p:blipFill>
        <p:spPr bwMode="auto">
          <a:xfrm>
            <a:off x="1371600" y="4038600"/>
            <a:ext cx="2667000" cy="21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38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8610600" cy="1143000"/>
          </a:xfrm>
          <a:noFill/>
        </p:spPr>
        <p:txBody>
          <a:bodyPr/>
          <a:lstStyle/>
          <a:p>
            <a:r>
              <a:rPr lang="en-US" sz="2800" smtClean="0">
                <a:effectLst/>
              </a:rPr>
              <a:t>More electricity is used to power lighting</a:t>
            </a:r>
            <a:br>
              <a:rPr lang="en-US" sz="2800" smtClean="0">
                <a:effectLst/>
              </a:rPr>
            </a:br>
            <a:r>
              <a:rPr lang="en-US" sz="2800" smtClean="0">
                <a:effectLst/>
              </a:rPr>
              <a:t>than any other building system.</a:t>
            </a:r>
          </a:p>
        </p:txBody>
      </p:sp>
      <p:pic>
        <p:nvPicPr>
          <p:cNvPr id="6147" name="Picture 3" descr="office_elendus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2133600"/>
            <a:ext cx="3949700" cy="4221163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181600"/>
            <a:ext cx="2514600" cy="1171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632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Federal Ballast Rule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7162800" cy="4114800"/>
          </a:xfrm>
        </p:spPr>
        <p:txBody>
          <a:bodyPr/>
          <a:lstStyle/>
          <a:p>
            <a:r>
              <a:rPr lang="en-US" dirty="0" smtClean="0"/>
              <a:t>Rule published Sept., 2000</a:t>
            </a:r>
          </a:p>
          <a:p>
            <a:r>
              <a:rPr lang="en-US" dirty="0" smtClean="0"/>
              <a:t>Manufacture of magnetic ballasts discontinued after Mar., 2005</a:t>
            </a:r>
          </a:p>
          <a:p>
            <a:r>
              <a:rPr lang="en-US" dirty="0" smtClean="0"/>
              <a:t>Sale of magnetic ballasts prohibited after June, 2009</a:t>
            </a:r>
          </a:p>
          <a:p>
            <a:r>
              <a:rPr lang="en-US" dirty="0" smtClean="0"/>
              <a:t>T12 lamps being phased out of production</a:t>
            </a:r>
          </a:p>
        </p:txBody>
      </p:sp>
      <p:sp>
        <p:nvSpPr>
          <p:cNvPr id="9221" name="Oval 11"/>
          <p:cNvSpPr>
            <a:spLocks noChangeArrowheads="1"/>
          </p:cNvSpPr>
          <p:nvPr/>
        </p:nvSpPr>
        <p:spPr bwMode="auto">
          <a:xfrm>
            <a:off x="7010400" y="4800600"/>
            <a:ext cx="1905000" cy="18288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2" name="Line 12"/>
          <p:cNvSpPr>
            <a:spLocks noChangeShapeType="1"/>
          </p:cNvSpPr>
          <p:nvPr/>
        </p:nvSpPr>
        <p:spPr bwMode="auto">
          <a:xfrm>
            <a:off x="7391400" y="5029200"/>
            <a:ext cx="1219200" cy="1371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6462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Significant rebates still being offered by utility companies for lighting projects. Take advantage of that money while it’s still available.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81400"/>
            <a:ext cx="319897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Tax Incentives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865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EPACT (the Energy Efficient Commercial Buildings Tax Deduction) - write off the complete cost of indoor lighting project in the year it’s placed in service, capped at $.60/square foot.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648200"/>
            <a:ext cx="21336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Light Quality 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New lighting reduces glare, improves contrast ratios, eliminates buzzing and flickering, enhances aesthetics of the building, and improving safety and productivity for workers.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3316" name="Picture 48" descr="100_1327_ed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1" y="3810000"/>
            <a:ext cx="3006796" cy="26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Corporate Responsibility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1890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Older lights consume more energy and increase carbon emissions than newer technology.</a:t>
            </a:r>
          </a:p>
          <a:p>
            <a:pPr eaLnBrk="1" hangingPunct="1"/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 l="28493"/>
          <a:stretch>
            <a:fillRect/>
          </a:stretch>
        </p:blipFill>
        <p:spPr bwMode="auto">
          <a:xfrm>
            <a:off x="1905000" y="3886200"/>
            <a:ext cx="4419600" cy="20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Soa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6">
        <a:dk1>
          <a:srgbClr val="000000"/>
        </a:dk1>
        <a:lt1>
          <a:srgbClr val="FFFFFF"/>
        </a:lt1>
        <a:dk2>
          <a:srgbClr val="3333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DAD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7">
        <a:dk1>
          <a:srgbClr val="000000"/>
        </a:dk1>
        <a:lt1>
          <a:srgbClr val="FFFFFF"/>
        </a:lt1>
        <a:dk2>
          <a:srgbClr val="8787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C3C3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Designs\Soaring.pot</Template>
  <TotalTime>3559</TotalTime>
  <Words>450</Words>
  <Application>Microsoft Office PowerPoint</Application>
  <PresentationFormat>On-screen Show (4:3)</PresentationFormat>
  <Paragraphs>113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Soaring</vt:lpstr>
      <vt:lpstr>Energy Efficiency Solutions </vt:lpstr>
      <vt:lpstr> GreenTech Energy Services - Who We Are</vt:lpstr>
      <vt:lpstr>Why Upgrade?  Energy Efficiency</vt:lpstr>
      <vt:lpstr>More electricity is used to power lighting than any other building system.</vt:lpstr>
      <vt:lpstr>New Federal Ballast Rule</vt:lpstr>
      <vt:lpstr>Rebates</vt:lpstr>
      <vt:lpstr>Tax Incentives</vt:lpstr>
      <vt:lpstr>Light Quality </vt:lpstr>
      <vt:lpstr>Corporate Responsibility</vt:lpstr>
      <vt:lpstr>UPGRADE STRATEGIES</vt:lpstr>
      <vt:lpstr>LIGHTING CONTROL OPTIONS</vt:lpstr>
      <vt:lpstr>Turnkey Approach </vt:lpstr>
      <vt:lpstr>Turnkey Approach </vt:lpstr>
      <vt:lpstr>Technical Benefits</vt:lpstr>
      <vt:lpstr>Financial Benefits</vt:lpstr>
      <vt:lpstr>Slide 16</vt:lpstr>
      <vt:lpstr>Slide 17</vt:lpstr>
      <vt:lpstr>Fortune 100s  Choose GreenTech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Mike Betsch</dc:creator>
  <cp:lastModifiedBy>EFox</cp:lastModifiedBy>
  <cp:revision>186</cp:revision>
  <cp:lastPrinted>1997-10-20T15:50:20Z</cp:lastPrinted>
  <dcterms:created xsi:type="dcterms:W3CDTF">1996-10-22T16:55:43Z</dcterms:created>
  <dcterms:modified xsi:type="dcterms:W3CDTF">2011-09-22T13:51:28Z</dcterms:modified>
</cp:coreProperties>
</file>